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  <p:sldId id="278" r:id="rId60"/>
    <p:sldId id="279" r:id="rId61"/>
    <p:sldId id="280" r:id="rId62"/>
    <p:sldId id="281" r:id="rId6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  <p:embeddedFont>
      <p:font typeface="Montserrat Thin" charset="1" panose="00000300000000000000"/>
      <p:regular r:id="rId24"/>
    </p:embeddedFont>
    <p:embeddedFont>
      <p:font typeface="Montserrat Thin Italics" charset="1" panose="00000300000000000000"/>
      <p:regular r:id="rId25"/>
    </p:embeddedFont>
    <p:embeddedFont>
      <p:font typeface="Montserrat Extra-Light" charset="1" panose="00000300000000000000"/>
      <p:regular r:id="rId26"/>
    </p:embeddedFont>
    <p:embeddedFont>
      <p:font typeface="Montserrat Extra-Light Italics" charset="1" panose="00000300000000000000"/>
      <p:regular r:id="rId27"/>
    </p:embeddedFont>
    <p:embeddedFont>
      <p:font typeface="Montserrat Light" charset="1" panose="00000400000000000000"/>
      <p:regular r:id="rId28"/>
    </p:embeddedFont>
    <p:embeddedFont>
      <p:font typeface="Montserrat Light Italics" charset="1" panose="00000400000000000000"/>
      <p:regular r:id="rId29"/>
    </p:embeddedFont>
    <p:embeddedFont>
      <p:font typeface="Montserrat Medium" charset="1" panose="00000600000000000000"/>
      <p:regular r:id="rId30"/>
    </p:embeddedFont>
    <p:embeddedFont>
      <p:font typeface="Montserrat Medium Italics" charset="1" panose="00000600000000000000"/>
      <p:regular r:id="rId31"/>
    </p:embeddedFont>
    <p:embeddedFont>
      <p:font typeface="Montserrat Semi-Bold" charset="1" panose="00000700000000000000"/>
      <p:regular r:id="rId32"/>
    </p:embeddedFont>
    <p:embeddedFont>
      <p:font typeface="Montserrat Semi-Bold Italics" charset="1" panose="00000700000000000000"/>
      <p:regular r:id="rId33"/>
    </p:embeddedFont>
    <p:embeddedFont>
      <p:font typeface="Montserrat Ultra-Bold" charset="1" panose="00000900000000000000"/>
      <p:regular r:id="rId34"/>
    </p:embeddedFont>
    <p:embeddedFont>
      <p:font typeface="Montserrat Ultra-Bold Italics" charset="1" panose="00000900000000000000"/>
      <p:regular r:id="rId35"/>
    </p:embeddedFont>
    <p:embeddedFont>
      <p:font typeface="Montserrat Heavy" charset="1" panose="00000A00000000000000"/>
      <p:regular r:id="rId36"/>
    </p:embeddedFont>
    <p:embeddedFont>
      <p:font typeface="Montserrat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58" Target="slides/slide21.xml" Type="http://schemas.openxmlformats.org/officeDocument/2006/relationships/slide"/><Relationship Id="rId59" Target="slides/slide22.xml" Type="http://schemas.openxmlformats.org/officeDocument/2006/relationships/slide"/><Relationship Id="rId6" Target="fonts/font6.fntdata" Type="http://schemas.openxmlformats.org/officeDocument/2006/relationships/font"/><Relationship Id="rId60" Target="slides/slide23.xml" Type="http://schemas.openxmlformats.org/officeDocument/2006/relationships/slide"/><Relationship Id="rId61" Target="slides/slide24.xml" Type="http://schemas.openxmlformats.org/officeDocument/2006/relationships/slide"/><Relationship Id="rId62" Target="slides/slide25.xml" Type="http://schemas.openxmlformats.org/officeDocument/2006/relationships/slide"/><Relationship Id="rId63" Target="slides/slide2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99704" y="1409700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MATA KULIAH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15648" y="2952750"/>
            <a:ext cx="10227201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Ultra-Bold"/>
              </a:rPr>
              <a:t>ANALISIS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0116" y="6800850"/>
            <a:ext cx="1696776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</a:rPr>
              <a:t>DATASET HARGA RUMAH </a:t>
            </a:r>
          </a:p>
          <a:p>
            <a:pPr algn="ctr"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</a:rPr>
              <a:t>DI KAWASAN TEBET DAN JAKSEL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53221" y="5769445"/>
            <a:ext cx="14152056" cy="745688"/>
            <a:chOff x="0" y="0"/>
            <a:chExt cx="3727290" cy="1963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27290" cy="196395"/>
            </a:xfrm>
            <a:custGeom>
              <a:avLst/>
              <a:gdLst/>
              <a:ahLst/>
              <a:cxnLst/>
              <a:rect r="r" b="b" t="t" l="l"/>
              <a:pathLst>
                <a:path h="196395" w="3727290">
                  <a:moveTo>
                    <a:pt x="0" y="0"/>
                  </a:moveTo>
                  <a:lnTo>
                    <a:pt x="3727290" y="0"/>
                  </a:lnTo>
                  <a:lnTo>
                    <a:pt x="3727290" y="196395"/>
                  </a:lnTo>
                  <a:lnTo>
                    <a:pt x="0" y="196395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727290" cy="234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829775" y="5827012"/>
            <a:ext cx="1392790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1135">
                <a:solidFill>
                  <a:srgbClr val="101010"/>
                </a:solidFill>
                <a:latin typeface="Montserrat Classic"/>
              </a:rPr>
              <a:t>PEMBUATAN MODEL MACHINE LEARNING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415794" y="5205730"/>
            <a:ext cx="212090" cy="5143500"/>
            <a:chOff x="0" y="0"/>
            <a:chExt cx="55859" cy="13546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271731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653840" y="691896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mencari nilai kuartil harga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53840" y="1455401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untuk menentukan kategori rumah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271731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653840" y="691896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output kolom kelas_title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53840" y="1275388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setelah itu drop kolom nama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01840" y="1859842"/>
            <a:ext cx="9284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karena menurut kami tidak diperlukan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38039" y="285750"/>
            <a:ext cx="8449961" cy="4590560"/>
          </a:xfrm>
          <a:custGeom>
            <a:avLst/>
            <a:gdLst/>
            <a:ahLst/>
            <a:cxnLst/>
            <a:rect r="r" b="b" t="t" l="l"/>
            <a:pathLst>
              <a:path h="4590560" w="8449961">
                <a:moveTo>
                  <a:pt x="0" y="0"/>
                </a:moveTo>
                <a:lnTo>
                  <a:pt x="8449961" y="0"/>
                </a:lnTo>
                <a:lnTo>
                  <a:pt x="8449961" y="4590560"/>
                </a:lnTo>
                <a:lnTo>
                  <a:pt x="0" y="459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22" t="-40575" r="-43254" b="-1378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838039" y="5603790"/>
            <a:ext cx="8449961" cy="4321827"/>
          </a:xfrm>
          <a:custGeom>
            <a:avLst/>
            <a:gdLst/>
            <a:ahLst/>
            <a:cxnLst/>
            <a:rect r="r" b="b" t="t" l="l"/>
            <a:pathLst>
              <a:path h="4321827" w="8449961">
                <a:moveTo>
                  <a:pt x="0" y="0"/>
                </a:moveTo>
                <a:lnTo>
                  <a:pt x="8449961" y="0"/>
                </a:lnTo>
                <a:lnTo>
                  <a:pt x="8449961" y="4321827"/>
                </a:lnTo>
                <a:lnTo>
                  <a:pt x="0" y="4321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48" t="-40909" r="-27667" b="-626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705718" y="1861993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membuat kolom harga(jt)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7209" y="2445966"/>
            <a:ext cx="7657339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untuk mengubah harga menjadi juta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3718" y="3029939"/>
            <a:ext cx="9284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guna mempermudah membaca harga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5718" y="6865173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mencari nilai kuartil harga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5718" y="7628677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untuk menentukan kategori harga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5243" y="8394106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output kolom kelas_title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84320" y="542319"/>
            <a:ext cx="9003680" cy="4317851"/>
          </a:xfrm>
          <a:custGeom>
            <a:avLst/>
            <a:gdLst/>
            <a:ahLst/>
            <a:cxnLst/>
            <a:rect r="r" b="b" t="t" l="l"/>
            <a:pathLst>
              <a:path h="4317851" w="9003680">
                <a:moveTo>
                  <a:pt x="0" y="0"/>
                </a:moveTo>
                <a:lnTo>
                  <a:pt x="9003680" y="0"/>
                </a:lnTo>
                <a:lnTo>
                  <a:pt x="9003680" y="4317851"/>
                </a:lnTo>
                <a:lnTo>
                  <a:pt x="0" y="4317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58" t="-22336" r="-40879" b="-5059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481560" y="5366536"/>
            <a:ext cx="12806440" cy="4722515"/>
          </a:xfrm>
          <a:custGeom>
            <a:avLst/>
            <a:gdLst/>
            <a:ahLst/>
            <a:cxnLst/>
            <a:rect r="r" b="b" t="t" l="l"/>
            <a:pathLst>
              <a:path h="4722515" w="12806440">
                <a:moveTo>
                  <a:pt x="0" y="0"/>
                </a:moveTo>
                <a:lnTo>
                  <a:pt x="12806440" y="0"/>
                </a:lnTo>
                <a:lnTo>
                  <a:pt x="12806440" y="4722515"/>
                </a:lnTo>
                <a:lnTo>
                  <a:pt x="0" y="472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34" t="-44786" r="-846" b="-1550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585855" y="1736031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menghapus kolom harga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7346" y="2320004"/>
            <a:ext cx="7657339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karena sudah dibuat kolom baru harga(jt)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7346" y="3218782"/>
            <a:ext cx="7657339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dan mengubah urutan kolom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515203" y="7166739"/>
            <a:ext cx="6980320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sz="2100">
                <a:solidFill>
                  <a:srgbClr val="000000"/>
                </a:solidFill>
                <a:latin typeface="Montserrat Heavy"/>
              </a:rPr>
              <a:t>mencari kuartil luas tanah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192221" y="7664706"/>
            <a:ext cx="7657339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sz="2100">
                <a:solidFill>
                  <a:srgbClr val="000000"/>
                </a:solidFill>
                <a:latin typeface="Montserrat Heavy"/>
              </a:rPr>
              <a:t>untuk menentukan kategori harga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3592" y="4198131"/>
            <a:ext cx="12380816" cy="3414739"/>
          </a:xfrm>
          <a:custGeom>
            <a:avLst/>
            <a:gdLst/>
            <a:ahLst/>
            <a:cxnLst/>
            <a:rect r="r" b="b" t="t" l="l"/>
            <a:pathLst>
              <a:path h="3414739" w="12380816">
                <a:moveTo>
                  <a:pt x="0" y="0"/>
                </a:moveTo>
                <a:lnTo>
                  <a:pt x="12380816" y="0"/>
                </a:lnTo>
                <a:lnTo>
                  <a:pt x="12380816" y="3414738"/>
                </a:lnTo>
                <a:lnTo>
                  <a:pt x="0" y="341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2" t="-65394" r="-15598" b="-8130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653840" y="1857375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membuat kolom ada_garasi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53840" y="2440867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dimana jika jumlah garasi 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01840" y="3025320"/>
            <a:ext cx="9284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maka tidak ada garasi, dan sebaliknya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4455" y="3072765"/>
            <a:ext cx="10143146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PENANGANAN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42203" y="4769560"/>
            <a:ext cx="11887650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Ultra-Bold"/>
              </a:rPr>
              <a:t>ENCODING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50210" y="2459971"/>
            <a:ext cx="11437790" cy="4604096"/>
          </a:xfrm>
          <a:custGeom>
            <a:avLst/>
            <a:gdLst/>
            <a:ahLst/>
            <a:cxnLst/>
            <a:rect r="r" b="b" t="t" l="l"/>
            <a:pathLst>
              <a:path h="4604096" w="11437790">
                <a:moveTo>
                  <a:pt x="0" y="0"/>
                </a:moveTo>
                <a:lnTo>
                  <a:pt x="11437790" y="0"/>
                </a:lnTo>
                <a:lnTo>
                  <a:pt x="11437790" y="4604096"/>
                </a:lnTo>
                <a:lnTo>
                  <a:pt x="0" y="460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2" t="-43250" r="-15804" b="-2536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96375" y="4043463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encoding dengan value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6375" y="4626955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standard:0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6375" y="5211408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mordern:1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375" y="5795862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exsclusive:2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45574" y="2561046"/>
            <a:ext cx="11142426" cy="5167375"/>
          </a:xfrm>
          <a:custGeom>
            <a:avLst/>
            <a:gdLst/>
            <a:ahLst/>
            <a:cxnLst/>
            <a:rect r="r" b="b" t="t" l="l"/>
            <a:pathLst>
              <a:path h="5167375" w="11142426">
                <a:moveTo>
                  <a:pt x="0" y="0"/>
                </a:moveTo>
                <a:lnTo>
                  <a:pt x="11142426" y="0"/>
                </a:lnTo>
                <a:lnTo>
                  <a:pt x="11142426" y="5167375"/>
                </a:lnTo>
                <a:lnTo>
                  <a:pt x="0" y="5167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37" t="-38569" r="-17281" b="-967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96375" y="4043463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encoding dengan value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6375" y="4626955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harga rendah:0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6375" y="5211408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harga menengah:1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375" y="5795862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harga tinggi:2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76695" y="3039016"/>
            <a:ext cx="10711305" cy="4211435"/>
          </a:xfrm>
          <a:custGeom>
            <a:avLst/>
            <a:gdLst/>
            <a:ahLst/>
            <a:cxnLst/>
            <a:rect r="r" b="b" t="t" l="l"/>
            <a:pathLst>
              <a:path h="4211435" w="10711305">
                <a:moveTo>
                  <a:pt x="0" y="0"/>
                </a:moveTo>
                <a:lnTo>
                  <a:pt x="10711305" y="0"/>
                </a:lnTo>
                <a:lnTo>
                  <a:pt x="10711305" y="4211435"/>
                </a:lnTo>
                <a:lnTo>
                  <a:pt x="0" y="421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18" t="-49240" r="-17243" b="-2524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96375" y="4043463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encoding dengan value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6375" y="4626955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kurang luas:0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6375" y="5211408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sedang:1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375" y="5795862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luas:2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61994" y="3314716"/>
            <a:ext cx="11026006" cy="3660034"/>
          </a:xfrm>
          <a:custGeom>
            <a:avLst/>
            <a:gdLst/>
            <a:ahLst/>
            <a:cxnLst/>
            <a:rect r="r" b="b" t="t" l="l"/>
            <a:pathLst>
              <a:path h="3660034" w="11026006">
                <a:moveTo>
                  <a:pt x="0" y="0"/>
                </a:moveTo>
                <a:lnTo>
                  <a:pt x="11026006" y="0"/>
                </a:lnTo>
                <a:lnTo>
                  <a:pt x="11026006" y="3660034"/>
                </a:lnTo>
                <a:lnTo>
                  <a:pt x="0" y="366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96" t="-49703" r="0" b="-2652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96375" y="4805463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encoding menggunakan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6375" y="5388955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get_dummies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19525" y="1171575"/>
            <a:ext cx="6448950" cy="70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</a:pPr>
            <a:r>
              <a:rPr lang="en-US" sz="5600">
                <a:solidFill>
                  <a:srgbClr val="1211CA"/>
                </a:solidFill>
                <a:latin typeface="Montserrat Heavy"/>
              </a:rPr>
              <a:t>Our Great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19525" y="1805559"/>
            <a:ext cx="6448950" cy="70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</a:pPr>
            <a:r>
              <a:rPr lang="en-US" sz="5600">
                <a:solidFill>
                  <a:srgbClr val="F9B314"/>
                </a:solidFill>
                <a:latin typeface="Montserrat Heavy"/>
              </a:rPr>
              <a:t>Team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32178" y="4792665"/>
            <a:ext cx="6511822" cy="67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  <a:r>
              <a:rPr lang="en-US" sz="3987">
                <a:solidFill>
                  <a:srgbClr val="1211CA"/>
                </a:solidFill>
                <a:latin typeface="Montserrat Classic Bold"/>
              </a:rPr>
              <a:t>5220411245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48003" y="6642424"/>
            <a:ext cx="6511822" cy="67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  <a:r>
              <a:rPr lang="en-US" sz="3987">
                <a:solidFill>
                  <a:srgbClr val="1211CA"/>
                </a:solidFill>
                <a:latin typeface="Montserrat Classic Bold"/>
              </a:rPr>
              <a:t>5220411260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32178" y="3865867"/>
            <a:ext cx="6511822" cy="67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  <a:r>
              <a:rPr lang="en-US" sz="3987">
                <a:solidFill>
                  <a:srgbClr val="1211CA"/>
                </a:solidFill>
                <a:latin typeface="Montserrat Classic Bold"/>
              </a:rPr>
              <a:t>5220411238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88089" y="4792665"/>
            <a:ext cx="9299998" cy="67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  <a:r>
              <a:rPr lang="en-US" sz="3987">
                <a:solidFill>
                  <a:srgbClr val="2D262A"/>
                </a:solidFill>
                <a:latin typeface="Montserrat Classic Bold"/>
              </a:rPr>
              <a:t>ZAINI THORIQ TAUFIQURRAHMAN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03914" y="6642424"/>
            <a:ext cx="6511822" cy="67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  <a:r>
              <a:rPr lang="en-US" sz="3987">
                <a:solidFill>
                  <a:srgbClr val="2D262A"/>
                </a:solidFill>
                <a:latin typeface="Montserrat Classic Bold"/>
              </a:rPr>
              <a:t>AUXYLIUM B. E. BUNGA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88089" y="3865867"/>
            <a:ext cx="9767733" cy="67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  <a:r>
              <a:rPr lang="en-US" sz="3987">
                <a:solidFill>
                  <a:srgbClr val="2D262A"/>
                </a:solidFill>
                <a:latin typeface="Montserrat Classic Bold"/>
              </a:rPr>
              <a:t>WAHYU ANDRE WIBOWO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2178" y="5720018"/>
            <a:ext cx="6511822" cy="67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  <a:r>
              <a:rPr lang="en-US" sz="3987">
                <a:solidFill>
                  <a:srgbClr val="1211CA"/>
                </a:solidFill>
                <a:latin typeface="Montserrat Classic Bold"/>
              </a:rPr>
              <a:t>5220411270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88089" y="5720018"/>
            <a:ext cx="6511822" cy="67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  <a:r>
              <a:rPr lang="en-US" sz="3987">
                <a:solidFill>
                  <a:srgbClr val="2D262A"/>
                </a:solidFill>
                <a:latin typeface="Montserrat Classic Bold"/>
              </a:rPr>
              <a:t>DIDIK SUKMA PUTRA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4455" y="3072765"/>
            <a:ext cx="10143146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FEATURE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42203" y="4769560"/>
            <a:ext cx="11887650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Ultra-Bold"/>
              </a:rPr>
              <a:t>SELECTION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93144" y="879396"/>
            <a:ext cx="13194856" cy="3733039"/>
          </a:xfrm>
          <a:custGeom>
            <a:avLst/>
            <a:gdLst/>
            <a:ahLst/>
            <a:cxnLst/>
            <a:rect r="r" b="b" t="t" l="l"/>
            <a:pathLst>
              <a:path h="3733039" w="13194856">
                <a:moveTo>
                  <a:pt x="0" y="0"/>
                </a:moveTo>
                <a:lnTo>
                  <a:pt x="13194856" y="0"/>
                </a:lnTo>
                <a:lnTo>
                  <a:pt x="13194856" y="3733039"/>
                </a:lnTo>
                <a:lnTo>
                  <a:pt x="0" y="3733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07" t="-91085" r="-21805" b="-6422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756391"/>
            <a:ext cx="9179858" cy="3241850"/>
          </a:xfrm>
          <a:custGeom>
            <a:avLst/>
            <a:gdLst/>
            <a:ahLst/>
            <a:cxnLst/>
            <a:rect r="r" b="b" t="t" l="l"/>
            <a:pathLst>
              <a:path h="3241850" w="9179858">
                <a:moveTo>
                  <a:pt x="0" y="0"/>
                </a:moveTo>
                <a:lnTo>
                  <a:pt x="9179858" y="0"/>
                </a:lnTo>
                <a:lnTo>
                  <a:pt x="9179858" y="3241850"/>
                </a:lnTo>
                <a:lnTo>
                  <a:pt x="0" y="3241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7580" r="-52520" b="-5535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-773100" y="2045594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pada feature selection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773100" y="2861784"/>
            <a:ext cx="6980320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kita drop kolom </a:t>
            </a:r>
          </a:p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yang tidak perlu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6168" y="6676994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gunakan pointbiserialr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6168" y="7493184"/>
            <a:ext cx="6980320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untuk melihat korelasi yang </a:t>
            </a:r>
          </a:p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berhubungan dengan harga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72427" y="4511040"/>
            <a:ext cx="10143146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MODELING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9628" y="4801242"/>
            <a:ext cx="15808745" cy="2740729"/>
          </a:xfrm>
          <a:custGeom>
            <a:avLst/>
            <a:gdLst/>
            <a:ahLst/>
            <a:cxnLst/>
            <a:rect r="r" b="b" t="t" l="l"/>
            <a:pathLst>
              <a:path h="2740729" w="15808745">
                <a:moveTo>
                  <a:pt x="0" y="0"/>
                </a:moveTo>
                <a:lnTo>
                  <a:pt x="15808744" y="0"/>
                </a:lnTo>
                <a:lnTo>
                  <a:pt x="15808744" y="2740728"/>
                </a:lnTo>
                <a:lnTo>
                  <a:pt x="0" y="274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5" t="-103795" r="0" b="-13050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653840" y="596510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membuat modelling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53840" y="1412701"/>
            <a:ext cx="6980320" cy="96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dengan membagi X sebagai fitur-fitur dalam dataset untuk informasi untuk melatih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53840" y="2935200"/>
            <a:ext cx="6980320" cy="96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dengan membagi y sebagai output atau target yang ingin diprediksi oleh model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3783" y="3794403"/>
            <a:ext cx="12505678" cy="3330103"/>
          </a:xfrm>
          <a:custGeom>
            <a:avLst/>
            <a:gdLst/>
            <a:ahLst/>
            <a:cxnLst/>
            <a:rect r="r" b="b" t="t" l="l"/>
            <a:pathLst>
              <a:path h="3330103" w="12505678">
                <a:moveTo>
                  <a:pt x="0" y="0"/>
                </a:moveTo>
                <a:lnTo>
                  <a:pt x="12505679" y="0"/>
                </a:lnTo>
                <a:lnTo>
                  <a:pt x="12505679" y="3330103"/>
                </a:lnTo>
                <a:lnTo>
                  <a:pt x="0" y="333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67" t="-132070" r="-16249" b="-2060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063783" y="7410256"/>
            <a:ext cx="12505678" cy="2463024"/>
          </a:xfrm>
          <a:custGeom>
            <a:avLst/>
            <a:gdLst/>
            <a:ahLst/>
            <a:cxnLst/>
            <a:rect r="r" b="b" t="t" l="l"/>
            <a:pathLst>
              <a:path h="2463024" w="12505678">
                <a:moveTo>
                  <a:pt x="0" y="0"/>
                </a:moveTo>
                <a:lnTo>
                  <a:pt x="12505679" y="0"/>
                </a:lnTo>
                <a:lnTo>
                  <a:pt x="12505679" y="2463024"/>
                </a:lnTo>
                <a:lnTo>
                  <a:pt x="0" y="2463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48" t="-98504" r="-2760" b="-10882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628871" y="691896"/>
            <a:ext cx="11030258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dengan menggunakan XGBRegressor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53840" y="1326976"/>
            <a:ext cx="6980320" cy="218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model XGBRegressor membutuhkan</a:t>
            </a:r>
          </a:p>
          <a:p>
            <a:pPr algn="ctr">
              <a:lnSpc>
                <a:spcPts val="3455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random state agar memastikan bahwa hasil yang dihasilkan setiap kali kode dijalankan akan tetap sama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4717" y="3744876"/>
            <a:ext cx="12978566" cy="5132424"/>
          </a:xfrm>
          <a:custGeom>
            <a:avLst/>
            <a:gdLst/>
            <a:ahLst/>
            <a:cxnLst/>
            <a:rect r="r" b="b" t="t" l="l"/>
            <a:pathLst>
              <a:path h="5132424" w="12978566">
                <a:moveTo>
                  <a:pt x="0" y="0"/>
                </a:moveTo>
                <a:lnTo>
                  <a:pt x="12978566" y="0"/>
                </a:lnTo>
                <a:lnTo>
                  <a:pt x="12978566" y="5132424"/>
                </a:lnTo>
                <a:lnTo>
                  <a:pt x="0" y="513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88" t="-35475" r="0" b="-1201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653840" y="1711826"/>
            <a:ext cx="6980320" cy="86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prediksi yang dihasilkan oleh model XGBRegressor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99704" y="3790950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SEKIAN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15648" y="5334000"/>
            <a:ext cx="10227201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Ultra-Bold"/>
              </a:rPr>
              <a:t>TERIMA KASIH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415794" y="5205730"/>
            <a:ext cx="212090" cy="5143500"/>
            <a:chOff x="0" y="0"/>
            <a:chExt cx="55859" cy="13546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8162" y="2371757"/>
            <a:ext cx="13851675" cy="7915243"/>
          </a:xfrm>
          <a:custGeom>
            <a:avLst/>
            <a:gdLst/>
            <a:ahLst/>
            <a:cxnLst/>
            <a:rect r="r" b="b" t="t" l="l"/>
            <a:pathLst>
              <a:path h="7915243" w="13851675">
                <a:moveTo>
                  <a:pt x="0" y="0"/>
                </a:moveTo>
                <a:lnTo>
                  <a:pt x="13851676" y="0"/>
                </a:lnTo>
                <a:lnTo>
                  <a:pt x="13851676" y="7915243"/>
                </a:lnTo>
                <a:lnTo>
                  <a:pt x="0" y="791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66" t="-41509" r="-51679" b="-1869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316925" y="666750"/>
            <a:ext cx="11654149" cy="138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  <a:r>
              <a:rPr lang="en-US" sz="3987">
                <a:solidFill>
                  <a:srgbClr val="1211CA"/>
                </a:solidFill>
                <a:latin typeface="Montserrat Classic Bold"/>
              </a:rPr>
              <a:t>https://www.kaggle.com/datasets/wisnuanggara/daftar-harga-rumah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7694" y="1754658"/>
            <a:ext cx="15872611" cy="7839340"/>
          </a:xfrm>
          <a:custGeom>
            <a:avLst/>
            <a:gdLst/>
            <a:ahLst/>
            <a:cxnLst/>
            <a:rect r="r" b="b" t="t" l="l"/>
            <a:pathLst>
              <a:path h="7839340" w="15872611">
                <a:moveTo>
                  <a:pt x="0" y="0"/>
                </a:moveTo>
                <a:lnTo>
                  <a:pt x="15872612" y="0"/>
                </a:lnTo>
                <a:lnTo>
                  <a:pt x="15872612" y="7839339"/>
                </a:lnTo>
                <a:lnTo>
                  <a:pt x="0" y="7839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891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653840" y="567414"/>
            <a:ext cx="6980320" cy="70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</a:pPr>
            <a:r>
              <a:rPr lang="en-US" sz="5600">
                <a:solidFill>
                  <a:srgbClr val="000000"/>
                </a:solidFill>
                <a:latin typeface="Montserrat Heavy"/>
              </a:rPr>
              <a:t>LIBRARY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4455" y="3739515"/>
            <a:ext cx="10143146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PENANGANAN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30400" y="5282565"/>
            <a:ext cx="10227201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Ultra-Bold"/>
              </a:rPr>
              <a:t>KOLOM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23498" y="1028700"/>
            <a:ext cx="10664502" cy="3906726"/>
          </a:xfrm>
          <a:custGeom>
            <a:avLst/>
            <a:gdLst/>
            <a:ahLst/>
            <a:cxnLst/>
            <a:rect r="r" b="b" t="t" l="l"/>
            <a:pathLst>
              <a:path h="3906726" w="10664502">
                <a:moveTo>
                  <a:pt x="0" y="0"/>
                </a:moveTo>
                <a:lnTo>
                  <a:pt x="10664502" y="0"/>
                </a:lnTo>
                <a:lnTo>
                  <a:pt x="10664502" y="3906726"/>
                </a:lnTo>
                <a:lnTo>
                  <a:pt x="0" y="3906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17" t="-51034" r="-20869" b="-4272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623498" y="5544880"/>
            <a:ext cx="10664502" cy="3713420"/>
          </a:xfrm>
          <a:custGeom>
            <a:avLst/>
            <a:gdLst/>
            <a:ahLst/>
            <a:cxnLst/>
            <a:rect r="r" b="b" t="t" l="l"/>
            <a:pathLst>
              <a:path h="3713420" w="10664502">
                <a:moveTo>
                  <a:pt x="0" y="0"/>
                </a:moveTo>
                <a:lnTo>
                  <a:pt x="10664502" y="0"/>
                </a:lnTo>
                <a:lnTo>
                  <a:pt x="10664502" y="3713420"/>
                </a:lnTo>
                <a:lnTo>
                  <a:pt x="0" y="3713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25" t="-58766" r="-20861" b="-4508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74136" y="2689836"/>
            <a:ext cx="6980320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mengubah semua nama header kolom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4136" y="7109363"/>
            <a:ext cx="6980320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mengubah semua nama header header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4455" y="3072765"/>
            <a:ext cx="10143146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PENANGANAN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42203" y="4769560"/>
            <a:ext cx="11887650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Ultra-Bold"/>
              </a:rPr>
              <a:t>MISSING VALUE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74294"/>
            <a:ext cx="18288000" cy="4641099"/>
          </a:xfrm>
          <a:custGeom>
            <a:avLst/>
            <a:gdLst/>
            <a:ahLst/>
            <a:cxnLst/>
            <a:rect r="r" b="b" t="t" l="l"/>
            <a:pathLst>
              <a:path h="4641099" w="18288000">
                <a:moveTo>
                  <a:pt x="0" y="0"/>
                </a:moveTo>
                <a:lnTo>
                  <a:pt x="18288000" y="0"/>
                </a:lnTo>
                <a:lnTo>
                  <a:pt x="18288000" y="4641099"/>
                </a:lnTo>
                <a:lnTo>
                  <a:pt x="0" y="4641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809" r="0" b="-6284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653840" y="691896"/>
            <a:ext cx="6980320" cy="33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pengecekan missing value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53840" y="7424594"/>
            <a:ext cx="6980320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Montserrat Heavy"/>
              </a:rPr>
              <a:t>tidak terdapat data yang missing/hilang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4455" y="3072765"/>
            <a:ext cx="10143146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FEATURE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42203" y="4769560"/>
            <a:ext cx="11887650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Ultra-Bold"/>
              </a:rPr>
              <a:t>ENGENEERING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DAF5BdVVNTI</dc:identifier>
  <dcterms:modified xsi:type="dcterms:W3CDTF">2011-08-01T06:04:30Z</dcterms:modified>
  <cp:revision>1</cp:revision>
  <dc:title>analisis data</dc:title>
</cp:coreProperties>
</file>